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0" r:id="rId13"/>
    <p:sldId id="277" r:id="rId14"/>
    <p:sldId id="275" r:id="rId15"/>
    <p:sldId id="271" r:id="rId16"/>
    <p:sldId id="272" r:id="rId17"/>
    <p:sldId id="265" r:id="rId18"/>
    <p:sldId id="266" r:id="rId19"/>
    <p:sldId id="267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47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7402E-B000-2648-9DCD-11116596BF38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F67F-CC30-6844-8FD1-27ED9910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F67F-CC30-6844-8FD1-27ED9910F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EF67F-CC30-6844-8FD1-27ED9910FA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6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9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DA8D-BA48-CD47-9600-CBCB78681C92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C6A7-CB87-204C-9CBE-40A9F0FE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jaffee@nyi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NYIT, Manhattan Globe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Election coverage issue, CMA presentation, 3/12, 9 am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tenured Communication Arts faculty member commented: “You </a:t>
            </a:r>
            <a:r>
              <a:rPr lang="en-US" dirty="0" err="1" smtClean="0"/>
              <a:t>shouldn</a:t>
            </a:r>
            <a:r>
              <a:rPr lang="uk-UA" dirty="0" smtClean="0"/>
              <a:t>’</a:t>
            </a:r>
            <a:r>
              <a:rPr lang="en-US" dirty="0" smtClean="0"/>
              <a:t>t say ‘Fuck Trump’ on the cover. Trump has hired NYIT students.”</a:t>
            </a:r>
          </a:p>
          <a:p>
            <a:r>
              <a:rPr lang="en-US" dirty="0" smtClean="0"/>
              <a:t>We obviously have a difference of opinion, and don</a:t>
            </a:r>
            <a:r>
              <a:rPr lang="uk-UA" dirty="0" smtClean="0"/>
              <a:t>’</a:t>
            </a:r>
            <a:r>
              <a:rPr lang="en-US" dirty="0" smtClean="0"/>
              <a:t>t get into an argument about the newsworthiness of the protest</a:t>
            </a:r>
          </a:p>
          <a:p>
            <a:r>
              <a:rPr lang="en-US" dirty="0" smtClean="0"/>
              <a:t>The Globe </a:t>
            </a:r>
            <a:r>
              <a:rPr lang="en-US" dirty="0" smtClean="0"/>
              <a:t>planned to work </a:t>
            </a:r>
            <a:r>
              <a:rPr lang="en-US" dirty="0" smtClean="0"/>
              <a:t>on an article about students who worked for Trump </a:t>
            </a:r>
            <a:r>
              <a:rPr lang="en-US" dirty="0" smtClean="0"/>
              <a:t>(didn’t happen)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7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Prepare to defend decision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68"/>
            <a:ext cx="8229600" cy="48427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Photo </a:t>
            </a:r>
            <a:r>
              <a:rPr lang="en-US" dirty="0"/>
              <a:t>symbolically represents what NYIT students are thinking: they fear what this presidency means for their futures</a:t>
            </a:r>
          </a:p>
          <a:p>
            <a:r>
              <a:rPr lang="en-US" dirty="0" smtClean="0"/>
              <a:t>The </a:t>
            </a:r>
            <a:r>
              <a:rPr lang="en-US" dirty="0"/>
              <a:t>staff was unanimous in wanting to run it</a:t>
            </a:r>
          </a:p>
          <a:p>
            <a:r>
              <a:rPr lang="en-US" dirty="0" smtClean="0"/>
              <a:t>The student holding </a:t>
            </a:r>
            <a:r>
              <a:rPr lang="en-US" dirty="0"/>
              <a:t>the sign was making news and </a:t>
            </a:r>
            <a:r>
              <a:rPr lang="en-US" dirty="0" smtClean="0"/>
              <a:t>exercised </a:t>
            </a:r>
            <a:r>
              <a:rPr lang="en-US" dirty="0"/>
              <a:t>her right to freedom of </a:t>
            </a:r>
            <a:r>
              <a:rPr lang="en-US" dirty="0" smtClean="0"/>
              <a:t>speech</a:t>
            </a:r>
          </a:p>
          <a:p>
            <a:r>
              <a:rPr lang="en-US" dirty="0"/>
              <a:t>NYIT's </a:t>
            </a:r>
            <a:r>
              <a:rPr lang="en-US" dirty="0" smtClean="0"/>
              <a:t>largely </a:t>
            </a:r>
            <a:r>
              <a:rPr lang="en-US" dirty="0"/>
              <a:t>international student </a:t>
            </a:r>
            <a:r>
              <a:rPr lang="en-US" dirty="0" smtClean="0"/>
              <a:t>population is </a:t>
            </a:r>
            <a:r>
              <a:rPr lang="en-US" dirty="0"/>
              <a:t>fearful for the anti-immigrant posturing of Trump during the campaign and </a:t>
            </a:r>
            <a:r>
              <a:rPr lang="en-US" dirty="0" smtClean="0"/>
              <a:t>since taking office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More reasons why it needed to run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5589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It’s a student newspaper, not </a:t>
            </a:r>
            <a:r>
              <a:rPr lang="en-US" dirty="0" smtClean="0"/>
              <a:t>The </a:t>
            </a:r>
            <a:r>
              <a:rPr lang="en-US" dirty="0"/>
              <a:t>New York Times</a:t>
            </a:r>
          </a:p>
          <a:p>
            <a:r>
              <a:rPr lang="en-US" dirty="0" smtClean="0"/>
              <a:t>I </a:t>
            </a:r>
            <a:r>
              <a:rPr lang="en-US" dirty="0"/>
              <a:t>was concerned about her safety from pro-Trump supporter, which is why her face was </a:t>
            </a:r>
            <a:r>
              <a:rPr lang="en-US" dirty="0" smtClean="0"/>
              <a:t>obscured</a:t>
            </a:r>
          </a:p>
          <a:p>
            <a:r>
              <a:rPr lang="en-US" dirty="0" smtClean="0"/>
              <a:t>I </a:t>
            </a:r>
            <a:r>
              <a:rPr lang="en-US" dirty="0"/>
              <a:t>don't believe in prior restraint or censorship for a college newspaper </a:t>
            </a:r>
          </a:p>
          <a:p>
            <a:r>
              <a:rPr lang="en-US" dirty="0" smtClean="0"/>
              <a:t>I looked </a:t>
            </a:r>
            <a:r>
              <a:rPr lang="en-US" dirty="0"/>
              <a:t>at it as a bold move for The Globe to make a statement about it being an independent student voice, not a mouthpiece of the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6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92"/>
            <a:ext cx="8229600" cy="30624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 better a story than the election for a college newspaper to exert its independence at a time like this </a:t>
            </a:r>
            <a:endParaRPr lang="en-US" b="1" dirty="0"/>
          </a:p>
        </p:txBody>
      </p:sp>
      <p:pic>
        <p:nvPicPr>
          <p:cNvPr id="4" name="Content Placeholder 3" descr="media-freedom-press-issues-concepts-word-cloud-illustration-word-collage-concept-38693679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18435" r="-1500" b="32277"/>
          <a:stretch/>
        </p:blipFill>
        <p:spPr>
          <a:xfrm>
            <a:off x="457200" y="2328633"/>
            <a:ext cx="8229600" cy="3140902"/>
          </a:xfrm>
        </p:spPr>
      </p:pic>
    </p:spTree>
    <p:extLst>
      <p:ext uri="{BB962C8B-B14F-4D97-AF65-F5344CB8AC3E}">
        <p14:creationId xmlns:p14="http://schemas.microsoft.com/office/powerpoint/2010/main" val="144781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1427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right decision?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 </a:t>
            </a:r>
            <a:r>
              <a:rPr lang="en-US" dirty="0"/>
              <a:t>a time newspapers are fighting for their existence, this photo represented an opportunity for the newspaper to be read and discussed by the intended audience: the students</a:t>
            </a:r>
          </a:p>
          <a:p>
            <a:r>
              <a:rPr lang="en-US" dirty="0" smtClean="0"/>
              <a:t>I </a:t>
            </a:r>
            <a:r>
              <a:rPr lang="en-US" dirty="0"/>
              <a:t>fully considered that I may receive heat, maybe even worse, but believe I made the right decision in supporting the students' decision to use the slightly altered photo</a:t>
            </a:r>
          </a:p>
          <a:p>
            <a:r>
              <a:rPr lang="en-US" dirty="0" smtClean="0"/>
              <a:t>I </a:t>
            </a:r>
            <a:r>
              <a:rPr lang="en-US" dirty="0"/>
              <a:t>teach my </a:t>
            </a:r>
            <a:r>
              <a:rPr lang="en-US" dirty="0" smtClean="0"/>
              <a:t>journalism students </a:t>
            </a:r>
            <a:r>
              <a:rPr lang="en-US" dirty="0"/>
              <a:t>to think differently and not fall into the complacency of pack journalism largely practiced by the mainstream media that contributed to Trump getting 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Protests continued @ NYIT</a:t>
            </a:r>
            <a:endParaRPr lang="en-US" b="1" dirty="0"/>
          </a:p>
        </p:txBody>
      </p:sp>
      <p:pic>
        <p:nvPicPr>
          <p:cNvPr id="4" name="Content Placeholder 3" descr="IW2GlobeFollowup.Sgourdo.12.21.1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t="8970" r="16212" b="45055"/>
          <a:stretch/>
        </p:blipFill>
        <p:spPr>
          <a:xfrm>
            <a:off x="641685" y="1229896"/>
            <a:ext cx="5721684" cy="4896268"/>
          </a:xfrm>
        </p:spPr>
      </p:pic>
      <p:sp>
        <p:nvSpPr>
          <p:cNvPr id="5" name="TextBox 4"/>
          <p:cNvSpPr txBox="1"/>
          <p:nvPr/>
        </p:nvSpPr>
        <p:spPr>
          <a:xfrm>
            <a:off x="6363369" y="2299368"/>
            <a:ext cx="2018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Manhattan Globe, issue 3, Dec. 22, 2016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61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Outside NYIT Main Entrance</a:t>
            </a:r>
            <a:endParaRPr lang="en-US" b="1" dirty="0"/>
          </a:p>
        </p:txBody>
      </p:sp>
      <p:pic>
        <p:nvPicPr>
          <p:cNvPr id="4" name="Content Placeholder 3" descr="outsidelibra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16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staff photo</a:t>
            </a:r>
            <a:endParaRPr lang="en-US" dirty="0"/>
          </a:p>
        </p:txBody>
      </p:sp>
      <p:pic>
        <p:nvPicPr>
          <p:cNvPr id="4" name="Content Placeholder 3" descr="globeV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7" b="18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189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Faculty petition protesting ban</a:t>
            </a:r>
            <a:endParaRPr lang="en-US" b="1" dirty="0"/>
          </a:p>
        </p:txBody>
      </p:sp>
      <p:pic>
        <p:nvPicPr>
          <p:cNvPr id="5" name="Content Placeholder 4" descr="pet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b="19009"/>
          <a:stretch>
            <a:fillRect/>
          </a:stretch>
        </p:blipFill>
        <p:spPr>
          <a:xfrm>
            <a:off x="911726" y="1417638"/>
            <a:ext cx="7353256" cy="4530117"/>
          </a:xfrm>
        </p:spPr>
      </p:pic>
    </p:spTree>
    <p:extLst>
      <p:ext uri="{BB962C8B-B14F-4D97-AF65-F5344CB8AC3E}">
        <p14:creationId xmlns:p14="http://schemas.microsoft.com/office/powerpoint/2010/main" val="307392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Tenured Faculty support sanctuary</a:t>
            </a:r>
            <a:endParaRPr lang="en-US" dirty="0"/>
          </a:p>
        </p:txBody>
      </p:sp>
      <p:pic>
        <p:nvPicPr>
          <p:cNvPr id="4" name="Content Placeholder 3" descr="nyit_faculty_peti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25" r="-41325"/>
          <a:stretch>
            <a:fillRect/>
          </a:stretch>
        </p:blipFill>
        <p:spPr>
          <a:xfrm>
            <a:off x="149727" y="1096210"/>
            <a:ext cx="8229600" cy="5617578"/>
          </a:xfrm>
        </p:spPr>
      </p:pic>
    </p:spTree>
    <p:extLst>
      <p:ext uri="{BB962C8B-B14F-4D97-AF65-F5344CB8AC3E}">
        <p14:creationId xmlns:p14="http://schemas.microsoft.com/office/powerpoint/2010/main" val="33003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NYIT Across from Trump Hotel</a:t>
            </a:r>
            <a:endParaRPr lang="en-US" dirty="0"/>
          </a:p>
        </p:txBody>
      </p:sp>
      <p:pic>
        <p:nvPicPr>
          <p:cNvPr id="4" name="Content Placeholder 3" descr="nov14prote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176812"/>
            <a:ext cx="8229600" cy="4380153"/>
          </a:xfrm>
        </p:spPr>
      </p:pic>
      <p:sp>
        <p:nvSpPr>
          <p:cNvPr id="3" name="TextBox 2"/>
          <p:cNvSpPr txBox="1"/>
          <p:nvPr/>
        </p:nvSpPr>
        <p:spPr>
          <a:xfrm>
            <a:off x="510119" y="5556965"/>
            <a:ext cx="7039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Columbus Circle protest, Nov. </a:t>
            </a:r>
            <a:r>
              <a:rPr lang="en-US" b="1" dirty="0" smtClean="0"/>
              <a:t>13, 2017 in upper right hand corner, yellow &amp; blue squares are the NYIT logo and main building.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10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Interim President, Iranian-American</a:t>
            </a:r>
            <a:endParaRPr lang="en-US" b="1" dirty="0"/>
          </a:p>
        </p:txBody>
      </p:sp>
      <p:pic>
        <p:nvPicPr>
          <p:cNvPr id="4" name="Content Placeholder 3" descr="issue4co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16" r="-44816"/>
          <a:stretch>
            <a:fillRect/>
          </a:stretch>
        </p:blipFill>
        <p:spPr>
          <a:xfrm>
            <a:off x="-1447892" y="1176422"/>
            <a:ext cx="8229600" cy="4949742"/>
          </a:xfrm>
        </p:spPr>
      </p:pic>
      <p:sp>
        <p:nvSpPr>
          <p:cNvPr id="3" name="TextBox 2"/>
          <p:cNvSpPr txBox="1"/>
          <p:nvPr/>
        </p:nvSpPr>
        <p:spPr>
          <a:xfrm>
            <a:off x="5062605" y="2399197"/>
            <a:ext cx="292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issue of Spring 2017 semester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198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Co-Editors’ Note, February issue</a:t>
            </a:r>
            <a:endParaRPr lang="en-US" b="1" dirty="0"/>
          </a:p>
        </p:txBody>
      </p:sp>
      <p:pic>
        <p:nvPicPr>
          <p:cNvPr id="4" name="Content Placeholder 3" descr="co-editor'sno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2" r="-495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506577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Larry Jaffee, adviser, Manhattan Globe</a:t>
            </a:r>
          </a:p>
          <a:p>
            <a:r>
              <a:rPr lang="en-US" dirty="0" smtClean="0"/>
              <a:t>New York Institute of Technology</a:t>
            </a:r>
          </a:p>
          <a:p>
            <a:r>
              <a:rPr lang="en-US" dirty="0" smtClean="0"/>
              <a:t>Also presenting today at 12:30 pm in room Liberty 5 on “What I Learned Being a Start-Up Print Newspaper Adviser’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ljaffee@nyit.edu</a:t>
            </a:r>
            <a:r>
              <a:rPr lang="en-US" dirty="0" smtClean="0"/>
              <a:t> • 917-291-2488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quieted down a bit</a:t>
            </a:r>
            <a:endParaRPr lang="en-US" dirty="0"/>
          </a:p>
        </p:txBody>
      </p:sp>
      <p:pic>
        <p:nvPicPr>
          <p:cNvPr id="4" name="Content Placeholder 3" descr="policev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60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Diverse editorial staff reflects campus</a:t>
            </a:r>
            <a:endParaRPr lang="en-US" b="1" dirty="0"/>
          </a:p>
        </p:txBody>
      </p:sp>
      <p:pic>
        <p:nvPicPr>
          <p:cNvPr id="4" name="Content Placeholder 3" descr="globestaff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8" b="631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3016395" y="4611231"/>
            <a:ext cx="4409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Currently 7 countries represented on staff: France, Sri Lanka, China, Saudi Arabia, Jamaica, Canada, Greece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13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NYIT #6 in U.S. Most Intl Students</a:t>
            </a:r>
            <a:endParaRPr lang="en-US" b="1" dirty="0"/>
          </a:p>
        </p:txBody>
      </p:sp>
      <p:pic>
        <p:nvPicPr>
          <p:cNvPr id="4" name="Picture 3" descr="int'lstud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0" y="1832088"/>
            <a:ext cx="7289800" cy="35687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6644" y="5698093"/>
            <a:ext cx="6270156" cy="4280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Source: </a:t>
            </a:r>
            <a:r>
              <a:rPr lang="en-US" dirty="0"/>
              <a:t>Chronicle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04933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Nov. 9, 10 am in front of library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text from Co-Editor with this photo</a:t>
            </a:r>
          </a:p>
          <a:p>
            <a:endParaRPr lang="en-US" dirty="0"/>
          </a:p>
        </p:txBody>
      </p:sp>
      <p:pic>
        <p:nvPicPr>
          <p:cNvPr id="4" name="Picture 3" descr="nontouc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7" y="2278429"/>
            <a:ext cx="5410292" cy="40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3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Carefully considered the picture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student know you were the co-editor of the paper and the photo could be used?</a:t>
            </a:r>
          </a:p>
          <a:p>
            <a:r>
              <a:rPr lang="en-US" dirty="0" smtClean="0"/>
              <a:t>Do you know her name?</a:t>
            </a:r>
          </a:p>
          <a:p>
            <a:r>
              <a:rPr lang="en-US" dirty="0" smtClean="0"/>
              <a:t>Time of the essence, I consult with the department chair from my other school, and put the Student Law Press Center on speed dial</a:t>
            </a:r>
          </a:p>
          <a:p>
            <a:r>
              <a:rPr lang="en-US" dirty="0" smtClean="0"/>
              <a:t>We decide to use </a:t>
            </a:r>
            <a:r>
              <a:rPr lang="en-US" dirty="0" smtClean="0"/>
              <a:t>but </a:t>
            </a:r>
            <a:r>
              <a:rPr lang="is-IS" dirty="0" smtClean="0"/>
              <a:t>….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0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the front page turned out</a:t>
            </a:r>
            <a:endParaRPr lang="en-US" b="1" dirty="0"/>
          </a:p>
        </p:txBody>
      </p:sp>
      <p:pic>
        <p:nvPicPr>
          <p:cNvPr id="6" name="Content Placeholder 5" descr="FrontPageGlobe11.23.1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8792" r="22872" b="48710"/>
          <a:stretch/>
        </p:blipFill>
        <p:spPr>
          <a:xfrm>
            <a:off x="762000" y="1600200"/>
            <a:ext cx="6042526" cy="4525963"/>
          </a:xfrm>
        </p:spPr>
      </p:pic>
    </p:spTree>
    <p:extLst>
      <p:ext uri="{BB962C8B-B14F-4D97-AF65-F5344CB8AC3E}">
        <p14:creationId xmlns:p14="http://schemas.microsoft.com/office/powerpoint/2010/main" val="13072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Reaction: “I don’t agree with this”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Didn</a:t>
            </a:r>
            <a:r>
              <a:rPr lang="uk-UA" dirty="0" smtClean="0"/>
              <a:t>’</a:t>
            </a:r>
            <a:r>
              <a:rPr lang="en-US" dirty="0" smtClean="0"/>
              <a:t>t </a:t>
            </a:r>
            <a:r>
              <a:rPr lang="en-US" dirty="0"/>
              <a:t>know what to expect</a:t>
            </a:r>
          </a:p>
          <a:p>
            <a:r>
              <a:rPr lang="en-US" dirty="0" smtClean="0"/>
              <a:t>First </a:t>
            </a:r>
            <a:r>
              <a:rPr lang="en-US" dirty="0"/>
              <a:t>person who grabbed a copy as it was </a:t>
            </a:r>
            <a:r>
              <a:rPr lang="en-US" dirty="0" smtClean="0"/>
              <a:t>delivered </a:t>
            </a:r>
            <a:r>
              <a:rPr lang="en-US" dirty="0"/>
              <a:t>was former Dean, who said “I don</a:t>
            </a:r>
            <a:r>
              <a:rPr lang="uk-UA" dirty="0"/>
              <a:t>’</a:t>
            </a:r>
            <a:r>
              <a:rPr lang="en-US" dirty="0"/>
              <a:t>t agree with </a:t>
            </a:r>
            <a:r>
              <a:rPr lang="en-US" dirty="0" smtClean="0"/>
              <a:t>this”</a:t>
            </a:r>
            <a:endParaRPr lang="en-US" dirty="0"/>
          </a:p>
          <a:p>
            <a:r>
              <a:rPr lang="en-US" dirty="0" smtClean="0"/>
              <a:t>Instead of asking what exactly he doesn’t agree with, I say: </a:t>
            </a:r>
            <a:r>
              <a:rPr lang="en-US" b="1" dirty="0" smtClean="0"/>
              <a:t>“It’s a student newspaper.”</a:t>
            </a:r>
          </a:p>
          <a:p>
            <a:r>
              <a:rPr lang="en-US" dirty="0" smtClean="0"/>
              <a:t>He said he appreciated that but he still disagreed, but agreed with me if we had a real campus there would be more protesters.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4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668</Words>
  <Application>Microsoft Macintosh PowerPoint</Application>
  <PresentationFormat>On-screen Show (4:3)</PresentationFormat>
  <Paragraphs>57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NYIT, Manhattan Globe</vt:lpstr>
      <vt:lpstr>NYIT Across from Trump Hotel</vt:lpstr>
      <vt:lpstr>It’s quieted down a bit</vt:lpstr>
      <vt:lpstr>Diverse editorial staff reflects campus</vt:lpstr>
      <vt:lpstr>NYIT #6 in U.S. Most Intl Students</vt:lpstr>
      <vt:lpstr>Nov. 9, 10 am in front of library</vt:lpstr>
      <vt:lpstr>Carefully considered the picture</vt:lpstr>
      <vt:lpstr>How the front page turned out</vt:lpstr>
      <vt:lpstr>Reaction: “I don’t agree with this”</vt:lpstr>
      <vt:lpstr>More feedback</vt:lpstr>
      <vt:lpstr>Prepare to defend decision</vt:lpstr>
      <vt:lpstr>More reasons why it needed to run</vt:lpstr>
      <vt:lpstr>No better a story than the election for a college newspaper to exert its independence at a time like this </vt:lpstr>
      <vt:lpstr>The right decision?</vt:lpstr>
      <vt:lpstr>Protests continued @ NYIT</vt:lpstr>
      <vt:lpstr>Outside NYIT Main Entrance</vt:lpstr>
      <vt:lpstr>Current staff photo</vt:lpstr>
      <vt:lpstr>Faculty petition protesting ban</vt:lpstr>
      <vt:lpstr>Tenured Faculty support sanctuary</vt:lpstr>
      <vt:lpstr>Interim President, Iranian-American</vt:lpstr>
      <vt:lpstr>Co-Editors’ Note, February issue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NYIT, Manhattan Globe</dc:title>
  <dc:creator>Larry Jaffee</dc:creator>
  <cp:lastModifiedBy>Larry Jaffee</cp:lastModifiedBy>
  <cp:revision>29</cp:revision>
  <dcterms:created xsi:type="dcterms:W3CDTF">2017-02-19T22:29:20Z</dcterms:created>
  <dcterms:modified xsi:type="dcterms:W3CDTF">2018-11-03T00:14:55Z</dcterms:modified>
</cp:coreProperties>
</file>