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306" r:id="rId4"/>
    <p:sldId id="307" r:id="rId5"/>
    <p:sldId id="258" r:id="rId6"/>
    <p:sldId id="259" r:id="rId7"/>
    <p:sldId id="261" r:id="rId8"/>
    <p:sldId id="260" r:id="rId9"/>
    <p:sldId id="262" r:id="rId10"/>
    <p:sldId id="263" r:id="rId11"/>
    <p:sldId id="264" r:id="rId12"/>
    <p:sldId id="303" r:id="rId13"/>
    <p:sldId id="301" r:id="rId14"/>
    <p:sldId id="302" r:id="rId15"/>
    <p:sldId id="310" r:id="rId16"/>
    <p:sldId id="269" r:id="rId17"/>
    <p:sldId id="266" r:id="rId18"/>
    <p:sldId id="267" r:id="rId19"/>
    <p:sldId id="268" r:id="rId20"/>
    <p:sldId id="271" r:id="rId21"/>
    <p:sldId id="270" r:id="rId22"/>
    <p:sldId id="272" r:id="rId23"/>
    <p:sldId id="273" r:id="rId24"/>
    <p:sldId id="274" r:id="rId25"/>
    <p:sldId id="275" r:id="rId26"/>
    <p:sldId id="276" r:id="rId27"/>
    <p:sldId id="305" r:id="rId28"/>
    <p:sldId id="277" r:id="rId29"/>
    <p:sldId id="278" r:id="rId30"/>
    <p:sldId id="280" r:id="rId31"/>
    <p:sldId id="279" r:id="rId32"/>
    <p:sldId id="286" r:id="rId33"/>
    <p:sldId id="281" r:id="rId34"/>
    <p:sldId id="282" r:id="rId35"/>
    <p:sldId id="292" r:id="rId36"/>
    <p:sldId id="311" r:id="rId37"/>
    <p:sldId id="283" r:id="rId38"/>
    <p:sldId id="284" r:id="rId39"/>
    <p:sldId id="293" r:id="rId40"/>
    <p:sldId id="287" r:id="rId41"/>
    <p:sldId id="285" r:id="rId42"/>
    <p:sldId id="288" r:id="rId43"/>
    <p:sldId id="289" r:id="rId44"/>
    <p:sldId id="290" r:id="rId45"/>
    <p:sldId id="294" r:id="rId46"/>
    <p:sldId id="300" r:id="rId47"/>
    <p:sldId id="296" r:id="rId48"/>
    <p:sldId id="295" r:id="rId49"/>
    <p:sldId id="308" r:id="rId50"/>
    <p:sldId id="298" r:id="rId51"/>
    <p:sldId id="299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21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591428-FB6A-A347-A409-9763DE2A2E8D}" type="datetimeFigureOut">
              <a:rPr lang="en-US" smtClean="0"/>
              <a:t>9/10/17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C1E51-5B65-0D46-B4E9-3C802E766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5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1E51-5B65-0D46-B4E9-3C802E766C4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43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C1E51-5B65-0D46-B4E9-3C802E766C4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18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392B-008F-5745-B540-917638D9CD1F}" type="datetimeFigureOut">
              <a:rPr lang="en-US" smtClean="0"/>
              <a:t>9/10/17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A02A-5066-DF48-8A65-6A9A3CC7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392B-008F-5745-B540-917638D9CD1F}" type="datetimeFigureOut">
              <a:rPr lang="en-US" smtClean="0"/>
              <a:t>9/10/17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A02A-5066-DF48-8A65-6A9A3CC7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72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392B-008F-5745-B540-917638D9CD1F}" type="datetimeFigureOut">
              <a:rPr lang="en-US" smtClean="0"/>
              <a:t>9/10/17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A02A-5066-DF48-8A65-6A9A3CC7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70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392B-008F-5745-B540-917638D9CD1F}" type="datetimeFigureOut">
              <a:rPr lang="en-US" smtClean="0"/>
              <a:t>9/10/17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A02A-5066-DF48-8A65-6A9A3CC7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90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392B-008F-5745-B540-917638D9CD1F}" type="datetimeFigureOut">
              <a:rPr lang="en-US" smtClean="0"/>
              <a:t>9/10/17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A02A-5066-DF48-8A65-6A9A3CC7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85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392B-008F-5745-B540-917638D9CD1F}" type="datetimeFigureOut">
              <a:rPr lang="en-US" smtClean="0"/>
              <a:t>9/10/17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A02A-5066-DF48-8A65-6A9A3CC7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29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392B-008F-5745-B540-917638D9CD1F}" type="datetimeFigureOut">
              <a:rPr lang="en-US" smtClean="0"/>
              <a:t>9/10/17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A02A-5066-DF48-8A65-6A9A3CC7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79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392B-008F-5745-B540-917638D9CD1F}" type="datetimeFigureOut">
              <a:rPr lang="en-US" smtClean="0"/>
              <a:t>9/10/17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A02A-5066-DF48-8A65-6A9A3CC7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47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392B-008F-5745-B540-917638D9CD1F}" type="datetimeFigureOut">
              <a:rPr lang="en-US" smtClean="0"/>
              <a:t>9/10/17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A02A-5066-DF48-8A65-6A9A3CC7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59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392B-008F-5745-B540-917638D9CD1F}" type="datetimeFigureOut">
              <a:rPr lang="en-US" smtClean="0"/>
              <a:t>9/10/17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A02A-5066-DF48-8A65-6A9A3CC7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44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392B-008F-5745-B540-917638D9CD1F}" type="datetimeFigureOut">
              <a:rPr lang="en-US" smtClean="0"/>
              <a:t>9/10/17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A02A-5066-DF48-8A65-6A9A3CC7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6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D392B-008F-5745-B540-917638D9CD1F}" type="datetimeFigureOut">
              <a:rPr lang="en-US" smtClean="0"/>
              <a:t>9/10/17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7A02A-5066-DF48-8A65-6A9A3CC7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alualiya.c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ljaffee@nyit.edu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 Learned Being A Start-up Print Newspaper Adviser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Larry Jaffee, March 12, 2017</a:t>
            </a:r>
          </a:p>
          <a:p>
            <a:r>
              <a:rPr lang="en-US" dirty="0" smtClean="0"/>
              <a:t>CMA 2017, Sheraton, NY Times Square</a:t>
            </a:r>
          </a:p>
          <a:p>
            <a:r>
              <a:rPr lang="en-US" dirty="0" smtClean="0"/>
              <a:t>12:30-1:20 pm, Liberty 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848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Then about 2 years later</a:t>
            </a:r>
            <a:r>
              <a:rPr lang="is-IS" b="1" dirty="0" smtClean="0"/>
              <a:t>….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 the middle of teaching a JOUR 101 course, I get a call from the chair. “You have your newspaper.”</a:t>
            </a:r>
          </a:p>
          <a:p>
            <a:r>
              <a:rPr lang="en-US" dirty="0" smtClean="0"/>
              <a:t>A new dean of College Arts &amp; Sciences, a former AP reporter and journalism prof., had the same question I did when he was hired.</a:t>
            </a:r>
          </a:p>
          <a:p>
            <a:r>
              <a:rPr lang="en-US" dirty="0" smtClean="0"/>
              <a:t>He’s James Simon, who urged me to attend CMA last spring and “learn how to become an adviser.”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020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Adviser Track Proved Invaluable</a:t>
            </a:r>
            <a:endParaRPr lang="en-US" b="1" dirty="0"/>
          </a:p>
        </p:txBody>
      </p:sp>
      <p:pic>
        <p:nvPicPr>
          <p:cNvPr id="4" name="Content Placeholder 3" descr="cmacertificat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0" b="80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7024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Print or Digital?</a:t>
            </a:r>
            <a:endParaRPr lang="en-US" sz="6000" b="1" dirty="0"/>
          </a:p>
        </p:txBody>
      </p:sp>
      <p:pic>
        <p:nvPicPr>
          <p:cNvPr id="4" name="Content Placeholder 3" descr="Digi-Journalist-tools-800x36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827" b="-70827"/>
          <a:stretch>
            <a:fillRect/>
          </a:stretch>
        </p:blipFill>
        <p:spPr>
          <a:xfrm>
            <a:off x="457200" y="3617789"/>
            <a:ext cx="7993063" cy="4525963"/>
          </a:xfrm>
        </p:spPr>
      </p:pic>
      <p:pic>
        <p:nvPicPr>
          <p:cNvPr id="6" name="Picture 5" descr="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96" y="1417637"/>
            <a:ext cx="5046911" cy="33861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00737" y="1417638"/>
            <a:ext cx="2774948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• Newspaper favored by 2:1 margin over a digital publication in my JOUR 101 class; now if I could get them to read one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12787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Goal: These Students</a:t>
            </a:r>
            <a:endParaRPr lang="en-US" dirty="0"/>
          </a:p>
        </p:txBody>
      </p:sp>
      <p:pic>
        <p:nvPicPr>
          <p:cNvPr id="4" name="Content Placeholder 3" descr="attentive-class-colleg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6" b="126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2624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Very Real Possibility</a:t>
            </a:r>
            <a:endParaRPr lang="en-US" b="1" dirty="0"/>
          </a:p>
        </p:txBody>
      </p:sp>
      <p:pic>
        <p:nvPicPr>
          <p:cNvPr id="4" name="Content Placeholder 3" descr="Bored-Studen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1" b="56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6637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3703637" cy="5394539"/>
          </a:xfrm>
        </p:spPr>
        <p:txBody>
          <a:bodyPr/>
          <a:lstStyle/>
          <a:p>
            <a:r>
              <a:rPr lang="en-US" b="1" dirty="0" smtClean="0"/>
              <a:t>Are these your journalism students?</a:t>
            </a:r>
            <a:endParaRPr lang="en-US" b="1" dirty="0"/>
          </a:p>
        </p:txBody>
      </p:sp>
      <p:pic>
        <p:nvPicPr>
          <p:cNvPr id="4" name="Content Placeholder 3" descr="IMG_143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 rot="5400000">
            <a:off x="2309019" y="882946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413851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My Concern: Enough Interest?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7240"/>
            <a:ext cx="8229600" cy="490892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 had 2 JOUR 101 classes canceled in 2014 &amp; 2016 because of low enrollment</a:t>
            </a:r>
          </a:p>
          <a:p>
            <a:r>
              <a:rPr lang="en-US" dirty="0" smtClean="0"/>
              <a:t>Then how am I going to staff a newspaper?</a:t>
            </a:r>
          </a:p>
          <a:p>
            <a:r>
              <a:rPr lang="en-US" dirty="0" smtClean="0"/>
              <a:t>NYIT’s </a:t>
            </a:r>
            <a:r>
              <a:rPr lang="en-US" dirty="0" err="1" smtClean="0"/>
              <a:t>Comm</a:t>
            </a:r>
            <a:r>
              <a:rPr lang="en-US" dirty="0" smtClean="0"/>
              <a:t> Arts department focus had been on video production</a:t>
            </a:r>
          </a:p>
          <a:p>
            <a:r>
              <a:rPr lang="en-US" dirty="0" smtClean="0"/>
              <a:t>Media literacy among most students not good</a:t>
            </a:r>
          </a:p>
          <a:p>
            <a:r>
              <a:rPr lang="en-US" dirty="0"/>
              <a:t>New York Times pulled its </a:t>
            </a:r>
            <a:r>
              <a:rPr lang="en-US" dirty="0" smtClean="0"/>
              <a:t>free </a:t>
            </a:r>
            <a:r>
              <a:rPr lang="en-US" dirty="0"/>
              <a:t>daily papers because they weren’t be picked up </a:t>
            </a:r>
            <a:endParaRPr lang="en-US" dirty="0" smtClean="0"/>
          </a:p>
          <a:p>
            <a:r>
              <a:rPr lang="en-US" dirty="0" smtClean="0"/>
              <a:t>Half the Manhattan student population are international (probably don’t read English newspapers) and get news from home online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787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6300"/>
          </a:xfrm>
        </p:spPr>
        <p:txBody>
          <a:bodyPr/>
          <a:lstStyle/>
          <a:p>
            <a:r>
              <a:rPr lang="en-US" dirty="0" smtClean="0"/>
              <a:t>What to call it?</a:t>
            </a:r>
            <a:endParaRPr lang="en-US" dirty="0"/>
          </a:p>
        </p:txBody>
      </p:sp>
      <p:pic>
        <p:nvPicPr>
          <p:cNvPr id="4" name="Content Placeholder 3" descr="spotlight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28" t="-6288" r="-10065" b="-3416"/>
          <a:stretch/>
        </p:blipFill>
        <p:spPr>
          <a:xfrm>
            <a:off x="321733" y="876300"/>
            <a:ext cx="4030133" cy="5981700"/>
          </a:xfrm>
        </p:spPr>
      </p:pic>
      <p:sp>
        <p:nvSpPr>
          <p:cNvPr id="5" name="TextBox 4"/>
          <p:cNvSpPr txBox="1"/>
          <p:nvPr/>
        </p:nvSpPr>
        <p:spPr>
          <a:xfrm>
            <a:off x="4470399" y="803675"/>
            <a:ext cx="328506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• </a:t>
            </a:r>
            <a:r>
              <a:rPr lang="en-US" sz="2800" b="1" dirty="0" smtClean="0"/>
              <a:t>NEWSPAPERS </a:t>
            </a:r>
            <a:r>
              <a:rPr lang="en-US" sz="2800" b="1" dirty="0"/>
              <a:t>ARE</a:t>
            </a:r>
          </a:p>
          <a:p>
            <a:r>
              <a:rPr lang="en-US" sz="2800" b="1" dirty="0"/>
              <a:t>COOL AGAIN</a:t>
            </a:r>
            <a:r>
              <a:rPr lang="en-US" sz="2800" b="1" dirty="0" smtClean="0"/>
              <a:t>!</a:t>
            </a:r>
          </a:p>
          <a:p>
            <a:endParaRPr lang="en-US" sz="2000" b="1" dirty="0"/>
          </a:p>
          <a:p>
            <a:r>
              <a:rPr lang="en-US" sz="2000" b="1" dirty="0" smtClean="0"/>
              <a:t>• NYIT’S </a:t>
            </a:r>
            <a:r>
              <a:rPr lang="en-US" sz="2000" b="1" dirty="0"/>
              <a:t>STUDENT NEWSPAPER </a:t>
            </a:r>
          </a:p>
          <a:p>
            <a:r>
              <a:rPr lang="en-US" sz="2000" b="1" dirty="0"/>
              <a:t>IS COMING IN THE FALL</a:t>
            </a:r>
          </a:p>
          <a:p>
            <a:endParaRPr lang="tr-TR" sz="2000" b="1" dirty="0"/>
          </a:p>
          <a:p>
            <a:r>
              <a:rPr lang="tr-TR" sz="2000" b="1" dirty="0" smtClean="0"/>
              <a:t>• THE </a:t>
            </a:r>
            <a:r>
              <a:rPr lang="tr-TR" sz="2000" b="1" dirty="0"/>
              <a:t>NEWSPAPER IS OPEN</a:t>
            </a:r>
          </a:p>
          <a:p>
            <a:r>
              <a:rPr lang="tr-TR" sz="2000" b="1" dirty="0"/>
              <a:t> TO UNDERGRADUATES </a:t>
            </a:r>
          </a:p>
          <a:p>
            <a:r>
              <a:rPr lang="tr-TR" sz="2000" b="1" dirty="0"/>
              <a:t>&amp; GRAD STUDENTS</a:t>
            </a:r>
          </a:p>
          <a:p>
            <a:endParaRPr lang="tr-TR" sz="2000" b="1" dirty="0"/>
          </a:p>
          <a:p>
            <a:r>
              <a:rPr lang="tr-TR" sz="2000" b="1" dirty="0" smtClean="0"/>
              <a:t>• WE </a:t>
            </a:r>
            <a:r>
              <a:rPr lang="tr-TR" sz="2000" b="1" dirty="0"/>
              <a:t>NEED: EDITORS, </a:t>
            </a:r>
          </a:p>
          <a:p>
            <a:r>
              <a:rPr lang="tr-TR" sz="2000" b="1" dirty="0"/>
              <a:t>REPORTERS, COPY </a:t>
            </a:r>
          </a:p>
          <a:p>
            <a:r>
              <a:rPr lang="tr-TR" sz="2000" b="1" dirty="0"/>
              <a:t>EDITORS, DESKTOP</a:t>
            </a:r>
          </a:p>
          <a:p>
            <a:r>
              <a:rPr lang="tr-TR" sz="2000" b="1" dirty="0"/>
              <a:t> PUBLISHERS, DESIGNERS, </a:t>
            </a:r>
          </a:p>
          <a:p>
            <a:r>
              <a:rPr lang="tr-TR" sz="2000" b="1" dirty="0"/>
              <a:t>PHOTOGRAPHERS, </a:t>
            </a:r>
          </a:p>
          <a:p>
            <a:r>
              <a:rPr lang="tr-TR" sz="2000" b="1" dirty="0"/>
              <a:t>VIDEOGRAPHERS,</a:t>
            </a:r>
          </a:p>
          <a:p>
            <a:r>
              <a:rPr lang="tr-TR" sz="2000" b="1" dirty="0"/>
              <a:t> WEBSITE CREATORS, </a:t>
            </a:r>
          </a:p>
          <a:p>
            <a:r>
              <a:rPr lang="tr-TR" sz="2000" b="1" dirty="0"/>
              <a:t>SOCIAL MEDIA MAVENS</a:t>
            </a:r>
          </a:p>
        </p:txBody>
      </p:sp>
    </p:spTree>
    <p:extLst>
      <p:ext uri="{BB962C8B-B14F-4D97-AF65-F5344CB8AC3E}">
        <p14:creationId xmlns:p14="http://schemas.microsoft.com/office/powerpoint/2010/main" val="6713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8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Chinese grad student Jing with newspaper experience: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0163"/>
            <a:ext cx="8229600" cy="5256225"/>
          </a:xfrm>
        </p:spPr>
        <p:txBody>
          <a:bodyPr/>
          <a:lstStyle/>
          <a:p>
            <a:r>
              <a:rPr lang="en-US" dirty="0" smtClean="0"/>
              <a:t>Saw my rush job of a poster and offered to make a better one (below), and also wanted to become production editor</a:t>
            </a:r>
          </a:p>
          <a:p>
            <a:endParaRPr lang="en-US" dirty="0"/>
          </a:p>
        </p:txBody>
      </p:sp>
      <p:pic>
        <p:nvPicPr>
          <p:cNvPr id="4" name="Picture 3" descr="newspaperFlyer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3" y="2755064"/>
            <a:ext cx="5554133" cy="377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25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‘Newspaper Lab’ Creation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After a few Spring semester meetings with the dean, it’s determined:</a:t>
            </a:r>
          </a:p>
          <a:p>
            <a:r>
              <a:rPr lang="en-US" dirty="0"/>
              <a:t>T</a:t>
            </a:r>
            <a:r>
              <a:rPr lang="en-US" dirty="0" smtClean="0"/>
              <a:t>he new publication would be produced out of a “Newspaper Lab” class that will meet once a week for three hours</a:t>
            </a:r>
          </a:p>
          <a:p>
            <a:r>
              <a:rPr lang="en-US" dirty="0" smtClean="0"/>
              <a:t>It’ll be funded by the Student Government Association</a:t>
            </a:r>
          </a:p>
          <a:p>
            <a:r>
              <a:rPr lang="en-US" dirty="0" smtClean="0"/>
              <a:t>The goal would be to publish 3 issues a semester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914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York Institute of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Manhattan campus hadn’t a student newspaper in seven-plus years</a:t>
            </a:r>
          </a:p>
          <a:p>
            <a:r>
              <a:rPr lang="en-US" dirty="0" smtClean="0"/>
              <a:t>I had been teaching there as an adjunct since 2013</a:t>
            </a:r>
          </a:p>
          <a:p>
            <a:r>
              <a:rPr lang="en-US" dirty="0" smtClean="0"/>
              <a:t>Main NYIT campus in Old Westbury, Long Island had a student publication, the Campus Slate that was celebrating its 50</a:t>
            </a:r>
            <a:r>
              <a:rPr lang="en-US" baseline="30000" dirty="0" smtClean="0"/>
              <a:t>th</a:t>
            </a:r>
            <a:r>
              <a:rPr lang="en-US" dirty="0" smtClean="0"/>
              <a:t> anniversary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578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Plan: Get Buy-Ins</a:t>
            </a:r>
            <a:endParaRPr lang="en-US" dirty="0"/>
          </a:p>
        </p:txBody>
      </p:sp>
      <p:pic>
        <p:nvPicPr>
          <p:cNvPr id="4" name="Content Placeholder 3" descr="footballdiagra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5885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the rounds at both campuses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4882"/>
            <a:ext cx="8229600" cy="489128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Meet with key faculty and administrators</a:t>
            </a:r>
          </a:p>
          <a:p>
            <a:r>
              <a:rPr lang="en-US" dirty="0" smtClean="0"/>
              <a:t>English department chair to find copy editor/s, writers – mixed results</a:t>
            </a:r>
          </a:p>
          <a:p>
            <a:r>
              <a:rPr lang="en-US" dirty="0" smtClean="0"/>
              <a:t>Great support from other campus adviser, who provides welcomed periodic pep talks</a:t>
            </a:r>
          </a:p>
          <a:p>
            <a:r>
              <a:rPr lang="en-US" dirty="0" smtClean="0"/>
              <a:t>School not known for inter-disciplinary cooperation (i.e., silo mentality)</a:t>
            </a:r>
          </a:p>
          <a:p>
            <a:r>
              <a:rPr lang="en-US" dirty="0" smtClean="0"/>
              <a:t>CFO who brought me in loved the idea of the newspaper, and felt it was needed</a:t>
            </a:r>
          </a:p>
          <a:p>
            <a:r>
              <a:rPr lang="en-US" dirty="0" smtClean="0"/>
              <a:t>Suggested other key buy-ins, such as student affairs administrators, legal, SGA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235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000" y="158770"/>
            <a:ext cx="8229600" cy="1258867"/>
          </a:xfrm>
        </p:spPr>
        <p:txBody>
          <a:bodyPr>
            <a:normAutofit/>
          </a:bodyPr>
          <a:lstStyle/>
          <a:p>
            <a:r>
              <a:rPr lang="en-US" dirty="0" smtClean="0"/>
              <a:t>Advised to “Avoid Controversy”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 explained my main takeaways from CMA16 was “no prior review” or “prior restraint”</a:t>
            </a:r>
          </a:p>
          <a:p>
            <a:r>
              <a:rPr lang="en-US" dirty="0" smtClean="0"/>
              <a:t>I emphasized that the Students were going to decide the content, not me</a:t>
            </a:r>
          </a:p>
          <a:p>
            <a:r>
              <a:rPr lang="en-US" dirty="0" smtClean="0"/>
              <a:t>I’m not the editor, but will answer their questions; hopefully, they’ll have them</a:t>
            </a:r>
          </a:p>
          <a:p>
            <a:r>
              <a:rPr lang="en-US" dirty="0" smtClean="0"/>
              <a:t>Besides, the University’s liabilities – if it were sued – would greatly increase if I were deciding content as the adviser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74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Staffing concerns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Who’s going to be editor?</a:t>
            </a:r>
          </a:p>
          <a:p>
            <a:r>
              <a:rPr lang="en-US" dirty="0" smtClean="0"/>
              <a:t> I learned my best 2015 journalism student – everything she wrote for class was good enough to be published professionally – was not interested in becoming editor because she had to work and she couldn’t commit to time required, but she would write for it</a:t>
            </a:r>
          </a:p>
          <a:p>
            <a:r>
              <a:rPr lang="en-US" dirty="0" smtClean="0"/>
              <a:t>Photo editor/grad student, recommended </a:t>
            </a:r>
          </a:p>
          <a:p>
            <a:r>
              <a:rPr lang="en-US" dirty="0" smtClean="0"/>
              <a:t>Copy editor, son of OW adviser, transferring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194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Bought Two Books in late May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tudentguideboo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00200"/>
            <a:ext cx="3228874" cy="4682067"/>
          </a:xfrm>
          <a:prstGeom prst="rect">
            <a:avLst/>
          </a:prstGeom>
        </p:spPr>
      </p:pic>
      <p:pic>
        <p:nvPicPr>
          <p:cNvPr id="5" name="Picture 4" descr="advisersurivalgu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605" y="1600200"/>
            <a:ext cx="3114195" cy="447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1139" y="3016638"/>
            <a:ext cx="18212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One for the staff; one for me</a:t>
            </a:r>
          </a:p>
        </p:txBody>
      </p:sp>
    </p:spTree>
    <p:extLst>
      <p:ext uri="{BB962C8B-B14F-4D97-AF65-F5344CB8AC3E}">
        <p14:creationId xmlns:p14="http://schemas.microsoft.com/office/powerpoint/2010/main" val="565453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By early June, green light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Class roster filled up with 18 students</a:t>
            </a:r>
          </a:p>
          <a:p>
            <a:r>
              <a:rPr lang="en-US" dirty="0" smtClean="0"/>
              <a:t>About half undergraduate; half grad students</a:t>
            </a:r>
          </a:p>
          <a:p>
            <a:r>
              <a:rPr lang="en-US" dirty="0" smtClean="0"/>
              <a:t>Only 4 were previous students of mine (2 </a:t>
            </a:r>
            <a:r>
              <a:rPr lang="en-US" dirty="0" err="1" smtClean="0"/>
              <a:t>advg</a:t>
            </a:r>
            <a:r>
              <a:rPr lang="en-US" dirty="0" smtClean="0"/>
              <a:t>.)</a:t>
            </a:r>
          </a:p>
          <a:p>
            <a:r>
              <a:rPr lang="en-US" u="sng" dirty="0" smtClean="0"/>
              <a:t>It’s really happening</a:t>
            </a:r>
            <a:r>
              <a:rPr lang="en-US" dirty="0" smtClean="0"/>
              <a:t>: Set priorities, agenda, budget</a:t>
            </a:r>
          </a:p>
          <a:p>
            <a:r>
              <a:rPr lang="en-US" dirty="0" smtClean="0"/>
              <a:t>Dean suggests name: Manhattan Slate (to synch with Old Westbury); I diplomatically respond that the students should name the publication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85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115" y="274638"/>
            <a:ext cx="8410685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Budget: Ask for more – use it or lose it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My corporate background working at magazine publishers served well</a:t>
            </a:r>
          </a:p>
          <a:p>
            <a:r>
              <a:rPr lang="en-US" dirty="0" smtClean="0"/>
              <a:t>Dean of Student Affairs wanted a student business manager to set the budget</a:t>
            </a:r>
          </a:p>
          <a:p>
            <a:r>
              <a:rPr lang="en-US" dirty="0" smtClean="0"/>
              <a:t>June 2 memo: I explain the class is not in session so I’ll have to figure it out </a:t>
            </a:r>
          </a:p>
          <a:p>
            <a:r>
              <a:rPr lang="en-US" dirty="0" smtClean="0"/>
              <a:t>Asked for $10K, figuring it would be cut in half; it was. Able to work with $5K (budget helped pay for CMA for about 9 of my students)</a:t>
            </a:r>
          </a:p>
          <a:p>
            <a:r>
              <a:rPr lang="en-US" dirty="0" smtClean="0"/>
              <a:t>Already used a commercial printer for my own paper (Slate published on-campus, a concern)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25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First Class </a:t>
            </a:r>
            <a:r>
              <a:rPr lang="en-US" b="1" dirty="0"/>
              <a:t>9/13/16</a:t>
            </a:r>
            <a:r>
              <a:rPr lang="en-US" b="1" dirty="0" smtClean="0"/>
              <a:t>: Simply </a:t>
            </a:r>
            <a:r>
              <a:rPr lang="en-US" b="1" dirty="0"/>
              <a:t>Magical</a:t>
            </a:r>
          </a:p>
        </p:txBody>
      </p:sp>
      <p:pic>
        <p:nvPicPr>
          <p:cNvPr id="4" name="Content Placeholder 3" descr="magical_dream_by_milenkadelic-d720pl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2" b="131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862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Wish there was a film crew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Knew we couldn’t waste any time</a:t>
            </a:r>
          </a:p>
          <a:p>
            <a:r>
              <a:rPr lang="en-US" dirty="0" smtClean="0"/>
              <a:t>Assign jobs, pick name</a:t>
            </a:r>
          </a:p>
          <a:p>
            <a:r>
              <a:rPr lang="en-US" dirty="0" smtClean="0"/>
              <a:t>Passed around big index cards in which I asked each student to write about their background, previous journalism experience</a:t>
            </a:r>
          </a:p>
          <a:p>
            <a:r>
              <a:rPr lang="en-US" dirty="0" smtClean="0"/>
              <a:t>Where they’re from; what job they want and why they’re qualified – went around room</a:t>
            </a:r>
          </a:p>
          <a:p>
            <a:r>
              <a:rPr lang="en-US" dirty="0" smtClean="0"/>
              <a:t>Within a half hour, it came together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846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Two Co-Editors Emerged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Solid JOUR 101 student from last year</a:t>
            </a:r>
          </a:p>
          <a:p>
            <a:r>
              <a:rPr lang="en-US" dirty="0" smtClean="0"/>
              <a:t>The other wrote on her card she was a junior who created and edits an online magazine for college students: </a:t>
            </a:r>
            <a:r>
              <a:rPr lang="en-US" dirty="0" smtClean="0">
                <a:hlinkClick r:id="rId3"/>
              </a:rPr>
              <a:t>AluAliya.com</a:t>
            </a:r>
            <a:r>
              <a:rPr lang="en-US" dirty="0" smtClean="0"/>
              <a:t>, to which the other student was already a contributor</a:t>
            </a:r>
            <a:endParaRPr lang="en-US" dirty="0"/>
          </a:p>
          <a:p>
            <a:r>
              <a:rPr lang="en-US" dirty="0" smtClean="0"/>
              <a:t>That night I check out her site thoroughly</a:t>
            </a:r>
          </a:p>
          <a:p>
            <a:r>
              <a:rPr lang="en-US" dirty="0" smtClean="0"/>
              <a:t>She doesn’t need my help as far as creating an online publication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735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Manhattan Campus</a:t>
            </a:r>
            <a:endParaRPr lang="en-US" dirty="0"/>
          </a:p>
        </p:txBody>
      </p:sp>
      <p:pic>
        <p:nvPicPr>
          <p:cNvPr id="4" name="Content Placeholder 3" descr="nyit-manhattan-campus-we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31351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Voting on a Name, an Aha Moment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As previously mentioned, Dean wanted “Manhattan Slate”</a:t>
            </a:r>
          </a:p>
          <a:p>
            <a:r>
              <a:rPr lang="en-US" dirty="0" smtClean="0"/>
              <a:t>Also on table: “Manhattan Spotlight”, but not thrilled; the movie was already old news</a:t>
            </a:r>
          </a:p>
          <a:p>
            <a:r>
              <a:rPr lang="en-US" dirty="0"/>
              <a:t>O</a:t>
            </a:r>
            <a:r>
              <a:rPr lang="en-US" dirty="0" smtClean="0"/>
              <a:t>pen to suggestions; nothing emerges. We start voting. Frowns all around.</a:t>
            </a:r>
          </a:p>
          <a:p>
            <a:r>
              <a:rPr lang="en-US" dirty="0" smtClean="0"/>
              <a:t>A hand goes up: “I have an idea: the Manhattan Globe,” </a:t>
            </a:r>
            <a:r>
              <a:rPr lang="en-US" dirty="0"/>
              <a:t>W</a:t>
            </a:r>
            <a:r>
              <a:rPr lang="en-US" dirty="0" smtClean="0"/>
              <a:t>e all agree: It’s perfect. Editors from 6 countries, she’s from Sri Lanka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85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Class 2: Staff photo, logo </a:t>
            </a:r>
            <a:endParaRPr lang="en-US" b="1" dirty="0"/>
          </a:p>
        </p:txBody>
      </p:sp>
      <p:pic>
        <p:nvPicPr>
          <p:cNvPr id="4" name="Content Placeholder 3" descr="globestaffphot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8" b="63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71597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Setting Up Beats, Off/On-campus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 smtClean="0"/>
              <a:t>Mission Statement </a:t>
            </a:r>
            <a:r>
              <a:rPr lang="en-US" dirty="0" smtClean="0"/>
              <a:t>–stresses their independence &amp; voice of students</a:t>
            </a:r>
          </a:p>
          <a:p>
            <a:r>
              <a:rPr lang="en-US" dirty="0" smtClean="0"/>
              <a:t>Co-editor suggests a dedicated Slack channel, a private means of communicating off NYIT servers – I love it, of course.</a:t>
            </a:r>
          </a:p>
          <a:p>
            <a:r>
              <a:rPr lang="en-US" dirty="0" smtClean="0"/>
              <a:t>Marketing campaign, social media presences on Facebook, Twitter, </a:t>
            </a:r>
            <a:r>
              <a:rPr lang="en-US" dirty="0" err="1" smtClean="0"/>
              <a:t>Instagram</a:t>
            </a:r>
            <a:r>
              <a:rPr lang="en-US" dirty="0" smtClean="0"/>
              <a:t> </a:t>
            </a:r>
          </a:p>
          <a:p>
            <a:r>
              <a:rPr lang="en-US" dirty="0" smtClean="0"/>
              <a:t>No sports team on Manhattan campus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7730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“He Makes How Much!?!”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9164"/>
            <a:ext cx="8229600" cy="4886999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 smtClean="0"/>
              <a:t>Chronicle of Higher Education </a:t>
            </a:r>
            <a:r>
              <a:rPr lang="en-US" dirty="0" smtClean="0"/>
              <a:t>ranks private college presidents by salary; NYIT #13 at $1.2 million ahead of Yale and Harvard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 consult via email with CMA president whether it’s ok for me to tip them off; it is</a:t>
            </a:r>
          </a:p>
          <a:p>
            <a:pPr marL="0" indent="0">
              <a:buNone/>
            </a:pP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6" name="Picture 5" descr="guiliano sal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50" y="2401574"/>
            <a:ext cx="8686800" cy="203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27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Very next morning, faculty memo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President </a:t>
            </a:r>
            <a:r>
              <a:rPr lang="en-US" dirty="0" err="1" smtClean="0"/>
              <a:t>Guiliano</a:t>
            </a:r>
            <a:r>
              <a:rPr lang="en-US" dirty="0" smtClean="0"/>
              <a:t> has resigned after 17 years</a:t>
            </a:r>
          </a:p>
          <a:p>
            <a:r>
              <a:rPr lang="en-US" dirty="0" smtClean="0"/>
              <a:t>Students weren’t told this news, reinforcing why this newspaper is needed</a:t>
            </a:r>
          </a:p>
          <a:p>
            <a:r>
              <a:rPr lang="en-US" dirty="0" smtClean="0"/>
              <a:t>Forward email to editors; they agree – Story On!</a:t>
            </a:r>
          </a:p>
          <a:p>
            <a:r>
              <a:rPr lang="en-US" dirty="0" smtClean="0"/>
              <a:t>Set up an exclusive interview with president</a:t>
            </a:r>
          </a:p>
          <a:p>
            <a:r>
              <a:rPr lang="en-US" dirty="0" smtClean="0"/>
              <a:t>Head of PR sits in on interview, tells the co-editors “Here’s a chance for you to put NYIT in a really good light”</a:t>
            </a:r>
          </a:p>
        </p:txBody>
      </p:sp>
    </p:spTree>
    <p:extLst>
      <p:ext uri="{BB962C8B-B14F-4D97-AF65-F5344CB8AC3E}">
        <p14:creationId xmlns:p14="http://schemas.microsoft.com/office/powerpoint/2010/main" val="39442521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We set up copy-flow system, but</a:t>
            </a:r>
            <a:r>
              <a:rPr lang="is-IS" b="1" dirty="0" smtClean="0"/>
              <a:t>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Some of non-edited articles get printed</a:t>
            </a:r>
          </a:p>
          <a:p>
            <a:r>
              <a:rPr lang="en-US" dirty="0" smtClean="0"/>
              <a:t>We had discussed the need to follow a stylebook</a:t>
            </a:r>
          </a:p>
          <a:p>
            <a:r>
              <a:rPr lang="en-US" dirty="0" smtClean="0"/>
              <a:t>Four copy editors</a:t>
            </a:r>
          </a:p>
          <a:p>
            <a:r>
              <a:rPr lang="en-US" dirty="0" smtClean="0"/>
              <a:t>Not sure if managing editor understands what I mean by staggered deadlines, so all the copy </a:t>
            </a:r>
            <a:r>
              <a:rPr lang="en-US" dirty="0" err="1" smtClean="0"/>
              <a:t>isn</a:t>
            </a:r>
            <a:r>
              <a:rPr lang="uk-UA" dirty="0" smtClean="0"/>
              <a:t>’</a:t>
            </a:r>
            <a:r>
              <a:rPr lang="en-US" dirty="0" smtClean="0"/>
              <a:t>t coming in at same time</a:t>
            </a:r>
          </a:p>
          <a:p>
            <a:r>
              <a:rPr lang="en-US" dirty="0" smtClean="0"/>
              <a:t>Explain file-name system; honestly still not sure if they get it, but mistakes fewer</a:t>
            </a:r>
          </a:p>
        </p:txBody>
      </p:sp>
    </p:spTree>
    <p:extLst>
      <p:ext uri="{BB962C8B-B14F-4D97-AF65-F5344CB8AC3E}">
        <p14:creationId xmlns:p14="http://schemas.microsoft.com/office/powerpoint/2010/main" val="1196713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Production Editor at Breaking Point</a:t>
            </a:r>
            <a:endParaRPr lang="en-US" b="1" dirty="0"/>
          </a:p>
        </p:txBody>
      </p:sp>
      <p:pic>
        <p:nvPicPr>
          <p:cNvPr id="4" name="Content Placeholder 3" descr="isanyonelisten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4" b="87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00208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First issue Published Oct. 17, 2016</a:t>
            </a:r>
            <a:endParaRPr lang="en-US" b="1" dirty="0"/>
          </a:p>
        </p:txBody>
      </p:sp>
      <p:pic>
        <p:nvPicPr>
          <p:cNvPr id="4" name="Content Placeholder 3" descr="newsstand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>
          <a:xfrm>
            <a:off x="457200" y="1129035"/>
            <a:ext cx="8229600" cy="4533778"/>
          </a:xfrm>
        </p:spPr>
      </p:pic>
      <p:sp>
        <p:nvSpPr>
          <p:cNvPr id="3" name="TextBox 2"/>
          <p:cNvSpPr txBox="1"/>
          <p:nvPr/>
        </p:nvSpPr>
        <p:spPr>
          <a:xfrm>
            <a:off x="652670" y="5813328"/>
            <a:ext cx="8034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Kiosks courtesy of Signal, initial contact CMA 16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994804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Simultaneously Put Up a Website</a:t>
            </a:r>
            <a:endParaRPr lang="en-US" b="1" dirty="0"/>
          </a:p>
        </p:txBody>
      </p:sp>
      <p:pic>
        <p:nvPicPr>
          <p:cNvPr id="4" name="Content Placeholder 3" descr="Screen Shot 2017-02-19 at 2.54.01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7520" r="16775" b="6154"/>
          <a:stretch/>
        </p:blipFill>
        <p:spPr>
          <a:xfrm>
            <a:off x="1134534" y="1270163"/>
            <a:ext cx="6299200" cy="4339725"/>
          </a:xfrm>
        </p:spPr>
      </p:pic>
      <p:sp>
        <p:nvSpPr>
          <p:cNvPr id="3" name="TextBox 2"/>
          <p:cNvSpPr txBox="1"/>
          <p:nvPr/>
        </p:nvSpPr>
        <p:spPr>
          <a:xfrm>
            <a:off x="1134534" y="5980352"/>
            <a:ext cx="629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Maintenance turned out to be an issue we’re still grappling with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579037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Globe Gets Some Recognition</a:t>
            </a:r>
            <a:endParaRPr lang="en-US" b="1" dirty="0"/>
          </a:p>
        </p:txBody>
      </p:sp>
      <p:pic>
        <p:nvPicPr>
          <p:cNvPr id="3" name="Content Placeholder 2" descr="thespiri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817" r="-29817"/>
          <a:stretch>
            <a:fillRect/>
          </a:stretch>
        </p:blipFill>
        <p:spPr>
          <a:xfrm>
            <a:off x="-1251394" y="1239694"/>
            <a:ext cx="7632160" cy="4525963"/>
          </a:xfrm>
        </p:spPr>
      </p:pic>
      <p:pic>
        <p:nvPicPr>
          <p:cNvPr id="4" name="Picture 3" descr="TheBo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662" y="1239694"/>
            <a:ext cx="3982538" cy="531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39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Campus: Old Westbury</a:t>
            </a:r>
            <a:endParaRPr lang="en-US" dirty="0"/>
          </a:p>
        </p:txBody>
      </p:sp>
      <p:pic>
        <p:nvPicPr>
          <p:cNvPr id="4" name="Content Placeholder 3" descr="Box_20150911_GoldCoastMansion_Her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96126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morning after the election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co-editor texts me this photo she took; I’m about to start a class at my other school</a:t>
            </a:r>
          </a:p>
          <a:p>
            <a:endParaRPr lang="en-US" dirty="0"/>
          </a:p>
        </p:txBody>
      </p:sp>
      <p:pic>
        <p:nvPicPr>
          <p:cNvPr id="4" name="Picture 3" descr="nontouch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133" y="2648599"/>
            <a:ext cx="6316134" cy="395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904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NYIT Across from Trump Hotel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nov.14prote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6" y="1270144"/>
            <a:ext cx="8627073" cy="52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93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Questions about the Protester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Did the student know you were the co-editor of the paper and the photo could be published?</a:t>
            </a:r>
          </a:p>
          <a:p>
            <a:r>
              <a:rPr lang="en-US" dirty="0" smtClean="0"/>
              <a:t>Do you know her name?</a:t>
            </a:r>
          </a:p>
          <a:p>
            <a:r>
              <a:rPr lang="en-US" dirty="0" smtClean="0"/>
              <a:t>Time of the essence, I consult with the department chair from my other school, and put the Student Law Press Center on speed dial</a:t>
            </a:r>
          </a:p>
          <a:p>
            <a:r>
              <a:rPr lang="en-US" dirty="0" smtClean="0"/>
              <a:t>Meanwhile, we’re planning a launch party, coinciding with establishing a chapter of the Society of Collegiate Journalists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506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Issue #2 finally published Nov. 23</a:t>
            </a:r>
            <a:endParaRPr lang="en-US" b="1" dirty="0"/>
          </a:p>
        </p:txBody>
      </p:sp>
      <p:pic>
        <p:nvPicPr>
          <p:cNvPr id="4" name="Content Placeholder 3" descr="FrontPageGlobe11.23.16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t="10267" r="27212" b="19129"/>
          <a:stretch/>
        </p:blipFill>
        <p:spPr>
          <a:xfrm>
            <a:off x="609600" y="1417637"/>
            <a:ext cx="3979333" cy="5440363"/>
          </a:xfrm>
        </p:spPr>
      </p:pic>
      <p:sp>
        <p:nvSpPr>
          <p:cNvPr id="5" name="TextBox 4"/>
          <p:cNvSpPr txBox="1"/>
          <p:nvPr/>
        </p:nvSpPr>
        <p:spPr>
          <a:xfrm>
            <a:off x="5113867" y="1896533"/>
            <a:ext cx="32681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• </a:t>
            </a:r>
            <a:r>
              <a:rPr lang="en-US" sz="3200" dirty="0" err="1" smtClean="0"/>
              <a:t>Didn</a:t>
            </a:r>
            <a:r>
              <a:rPr lang="uk-UA" sz="3200" dirty="0" smtClean="0"/>
              <a:t>’</a:t>
            </a:r>
            <a:r>
              <a:rPr lang="en-US" sz="3200" dirty="0" smtClean="0"/>
              <a:t>t know what to expect</a:t>
            </a:r>
          </a:p>
          <a:p>
            <a:r>
              <a:rPr lang="en-US" sz="3200" dirty="0" smtClean="0"/>
              <a:t>• First person who grabbed a copy as it was get delivered was former Dean, who said “I don</a:t>
            </a:r>
            <a:r>
              <a:rPr lang="uk-UA" sz="3200" dirty="0" smtClean="0"/>
              <a:t>’</a:t>
            </a:r>
            <a:r>
              <a:rPr lang="en-US" sz="3200" dirty="0" smtClean="0"/>
              <a:t>t agree with this.”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710481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Motivation tactics</a:t>
            </a:r>
            <a:endParaRPr lang="en-US" b="1" dirty="0"/>
          </a:p>
        </p:txBody>
      </p:sp>
      <p:pic>
        <p:nvPicPr>
          <p:cNvPr id="4" name="Content Placeholder 3" descr="horoscope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1" t="21221" b="11326"/>
          <a:stretch/>
        </p:blipFill>
        <p:spPr>
          <a:xfrm rot="5400000">
            <a:off x="349649" y="1360623"/>
            <a:ext cx="4639731" cy="4424630"/>
          </a:xfrm>
        </p:spPr>
      </p:pic>
      <p:pic>
        <p:nvPicPr>
          <p:cNvPr id="5" name="Picture 4" descr="horoscop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830" y="1253072"/>
            <a:ext cx="4256568" cy="2844795"/>
          </a:xfrm>
          <a:prstGeom prst="rect">
            <a:avLst/>
          </a:prstGeom>
        </p:spPr>
      </p:pic>
      <p:pic>
        <p:nvPicPr>
          <p:cNvPr id="6" name="Picture 5" descr="horoscope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0" y="4306794"/>
            <a:ext cx="9144000" cy="255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837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Issue #3: akin to childbirth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3676"/>
            <a:ext cx="8229600" cy="4902488"/>
          </a:xfrm>
        </p:spPr>
        <p:txBody>
          <a:bodyPr/>
          <a:lstStyle/>
          <a:p>
            <a:r>
              <a:rPr lang="en-US" dirty="0" smtClean="0"/>
              <a:t>Finals week, senioritis, 6 staff graduating</a:t>
            </a:r>
          </a:p>
          <a:p>
            <a:endParaRPr lang="en-US" dirty="0"/>
          </a:p>
        </p:txBody>
      </p:sp>
      <p:pic>
        <p:nvPicPr>
          <p:cNvPr id="4" name="Picture 3" descr="issue3schedu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9" y="1867732"/>
            <a:ext cx="3446573" cy="4258432"/>
          </a:xfrm>
          <a:prstGeom prst="rect">
            <a:avLst/>
          </a:prstGeom>
        </p:spPr>
      </p:pic>
      <p:pic>
        <p:nvPicPr>
          <p:cNvPr id="5" name="Picture 4" descr="issue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99" y="1712837"/>
            <a:ext cx="3572933" cy="561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396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From strangers to beer bong</a:t>
            </a:r>
            <a:r>
              <a:rPr lang="is-IS" b="1" dirty="0" smtClean="0"/>
              <a:t>…</a:t>
            </a:r>
            <a:endParaRPr lang="en-US" b="1" dirty="0"/>
          </a:p>
        </p:txBody>
      </p:sp>
      <p:pic>
        <p:nvPicPr>
          <p:cNvPr id="4" name="Content Placeholder 3" descr="camaraderi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562" r="-36562"/>
          <a:stretch>
            <a:fillRect/>
          </a:stretch>
        </p:blipFill>
        <p:spPr>
          <a:xfrm>
            <a:off x="457200" y="1658270"/>
            <a:ext cx="8229600" cy="4873640"/>
          </a:xfrm>
        </p:spPr>
      </p:pic>
    </p:spTree>
    <p:extLst>
      <p:ext uri="{BB962C8B-B14F-4D97-AF65-F5344CB8AC3E}">
        <p14:creationId xmlns:p14="http://schemas.microsoft.com/office/powerpoint/2010/main" val="39659922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Mission Accomplished: 3 issues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7240"/>
            <a:ext cx="8229600" cy="4908923"/>
          </a:xfrm>
        </p:spPr>
        <p:txBody>
          <a:bodyPr/>
          <a:lstStyle/>
          <a:p>
            <a:r>
              <a:rPr lang="en-US" dirty="0" smtClean="0"/>
              <a:t>Staff camaraderie; reminds me of my Hofstra Chronicle experience nearly 40 years ago</a:t>
            </a:r>
          </a:p>
          <a:p>
            <a:endParaRPr lang="en-US" dirty="0"/>
          </a:p>
        </p:txBody>
      </p:sp>
      <p:pic>
        <p:nvPicPr>
          <p:cNvPr id="4" name="Picture 3" descr="staffmee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8385"/>
            <a:ext cx="4745090" cy="2781967"/>
          </a:xfrm>
          <a:prstGeom prst="rect">
            <a:avLst/>
          </a:prstGeom>
        </p:spPr>
      </p:pic>
      <p:pic>
        <p:nvPicPr>
          <p:cNvPr id="5" name="Picture 4" descr="beerbong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875" y="2404533"/>
            <a:ext cx="4641125" cy="458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013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338"/>
            <a:ext cx="8229600" cy="876829"/>
          </a:xfrm>
        </p:spPr>
        <p:txBody>
          <a:bodyPr/>
          <a:lstStyle/>
          <a:p>
            <a:r>
              <a:rPr lang="en-US" b="1" dirty="0" smtClean="0"/>
              <a:t>Manhattan Globe, v.2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24933" y="1104918"/>
            <a:ext cx="7924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Half of the staff is new second semester; key initial positions intact, joined by new writing, design, website and advertising talent. Increased diversity from Jamaica and Saudi Arabia.</a:t>
            </a:r>
            <a:endParaRPr lang="en-US" sz="2400" dirty="0"/>
          </a:p>
        </p:txBody>
      </p:sp>
      <p:pic>
        <p:nvPicPr>
          <p:cNvPr id="6" name="Content Placeholder 5" descr="newstaffphot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r="9277"/>
          <a:stretch>
            <a:fillRect/>
          </a:stretch>
        </p:blipFill>
        <p:spPr>
          <a:xfrm>
            <a:off x="457200" y="2305246"/>
            <a:ext cx="7895271" cy="4342095"/>
          </a:xfrm>
        </p:spPr>
      </p:pic>
    </p:spTree>
    <p:extLst>
      <p:ext uri="{BB962C8B-B14F-4D97-AF65-F5344CB8AC3E}">
        <p14:creationId xmlns:p14="http://schemas.microsoft.com/office/powerpoint/2010/main" val="28008084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Funding the Beast</a:t>
            </a:r>
            <a:endParaRPr lang="en-US" b="1" dirty="0"/>
          </a:p>
        </p:txBody>
      </p:sp>
      <p:pic>
        <p:nvPicPr>
          <p:cNvPr id="4" name="Content Placeholder 3" descr="Cash-Loa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4897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Grew up with college newspapers</a:t>
            </a:r>
            <a:endParaRPr lang="en-US" dirty="0"/>
          </a:p>
        </p:txBody>
      </p:sp>
      <p:pic>
        <p:nvPicPr>
          <p:cNvPr id="6" name="Content Placeholder 5" descr="hofstrapresscar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2" b="131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87574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Round Two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every issue, I give a detailed critique, post on the Class Blackboard</a:t>
            </a:r>
          </a:p>
          <a:p>
            <a:r>
              <a:rPr lang="en-US" dirty="0" smtClean="0"/>
              <a:t>Department gave me a course for next semester called Digital Storytelling, designed to help create multimedia content for Manhattan Globe</a:t>
            </a:r>
          </a:p>
          <a:p>
            <a:r>
              <a:rPr lang="en-US" dirty="0" smtClean="0"/>
              <a:t>In May, nearly entire staff graduating</a:t>
            </a:r>
          </a:p>
          <a:p>
            <a:r>
              <a:rPr lang="en-US" dirty="0" smtClean="0"/>
              <a:t>Stay tuned</a:t>
            </a:r>
            <a:r>
              <a:rPr lang="is-IS" dirty="0" smtClean="0"/>
              <a:t>….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2849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Questions, comments?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Larry Jaffee, adjunct assistant professor,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New York Institute of Technology </a:t>
            </a:r>
          </a:p>
          <a:p>
            <a:r>
              <a:rPr lang="en-US" dirty="0" smtClean="0"/>
              <a:t>Adviser, Manhattan Globe</a:t>
            </a:r>
          </a:p>
          <a:p>
            <a:r>
              <a:rPr lang="en-US" dirty="0" smtClean="0">
                <a:hlinkClick r:id="rId2"/>
              </a:rPr>
              <a:t>ljaffee@nyit.edu</a:t>
            </a:r>
            <a:endParaRPr lang="en-US" dirty="0" smtClean="0"/>
          </a:p>
          <a:p>
            <a:r>
              <a:rPr lang="en-US" dirty="0" smtClean="0"/>
              <a:t>917-291-2488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697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Hofstra Chronicle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• Began writing for the weekly newspaper the first week of my freshman year in Sept. 1976</a:t>
            </a:r>
          </a:p>
          <a:p>
            <a:r>
              <a:rPr lang="en-US" dirty="0" smtClean="0"/>
              <a:t>Worked my way up the arts section</a:t>
            </a:r>
          </a:p>
          <a:p>
            <a:r>
              <a:rPr lang="en-US" dirty="0" smtClean="0"/>
              <a:t>Elected editor-in-chief by the staff in May </a:t>
            </a:r>
            <a:r>
              <a:rPr lang="uk-UA" dirty="0" smtClean="0"/>
              <a:t>’</a:t>
            </a:r>
            <a:r>
              <a:rPr lang="en-US" dirty="0" smtClean="0"/>
              <a:t>79</a:t>
            </a:r>
          </a:p>
          <a:p>
            <a:r>
              <a:rPr lang="en-US" dirty="0" smtClean="0"/>
              <a:t>Under my watch, The Chronicle was awarded the Best College Weekly by the Society of Collegiate Journalists. I realized this last year. Why </a:t>
            </a:r>
            <a:r>
              <a:rPr lang="en-US" dirty="0" err="1" smtClean="0"/>
              <a:t>didn</a:t>
            </a:r>
            <a:r>
              <a:rPr lang="uk-UA" dirty="0" smtClean="0"/>
              <a:t>’</a:t>
            </a:r>
            <a:r>
              <a:rPr lang="en-US" dirty="0" smtClean="0"/>
              <a:t>t I get a better job out of college?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088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These friendships remain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Nearly 40 years later we’re still in touch</a:t>
            </a:r>
          </a:p>
          <a:p>
            <a:r>
              <a:rPr lang="en-US" dirty="0" smtClean="0"/>
              <a:t>And regularly have reunions (2011 pictured)</a:t>
            </a:r>
          </a:p>
          <a:p>
            <a:endParaRPr lang="en-US" dirty="0"/>
          </a:p>
        </p:txBody>
      </p:sp>
      <p:pic>
        <p:nvPicPr>
          <p:cNvPr id="4" name="Picture 3" descr="chroniclereunion2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2" y="2855498"/>
            <a:ext cx="4690535" cy="368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40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At grad school Penn State, ‘85-’86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22433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The Daily Collegian obviously </a:t>
            </a:r>
            <a:r>
              <a:rPr lang="en-US" dirty="0" err="1" smtClean="0"/>
              <a:t>didn</a:t>
            </a:r>
            <a:r>
              <a:rPr lang="uk-UA" dirty="0" smtClean="0"/>
              <a:t>’</a:t>
            </a:r>
            <a:r>
              <a:rPr lang="en-US" dirty="0" smtClean="0"/>
              <a:t>t need my help</a:t>
            </a:r>
          </a:p>
          <a:p>
            <a:r>
              <a:rPr lang="en-US" dirty="0" smtClean="0"/>
              <a:t>I was teaching JOUR 101 as a graduate assistant</a:t>
            </a:r>
          </a:p>
        </p:txBody>
      </p:sp>
      <p:pic>
        <p:nvPicPr>
          <p:cNvPr id="5" name="Picture 4" descr="7022661481_b5b9b615ee_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530" y="1600201"/>
            <a:ext cx="4983518" cy="2908918"/>
          </a:xfrm>
          <a:prstGeom prst="rect">
            <a:avLst/>
          </a:prstGeom>
        </p:spPr>
      </p:pic>
      <p:pic>
        <p:nvPicPr>
          <p:cNvPr id="7" name="Picture 6" descr="10262213_735018599854457_3067926736292348694_n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58" y="3993790"/>
            <a:ext cx="4988042" cy="273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60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Accidental </a:t>
            </a:r>
            <a:r>
              <a:rPr lang="en-US" b="1" dirty="0" smtClean="0"/>
              <a:t>Advisor</a:t>
            </a:r>
            <a:endParaRPr lang="en-US" b="1" dirty="0"/>
          </a:p>
        </p:txBody>
      </p:sp>
      <p:pic>
        <p:nvPicPr>
          <p:cNvPr id="4" name="Content Placeholder 3" descr="photo (20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24" r="-57324"/>
          <a:stretch>
            <a:fillRect/>
          </a:stretch>
        </p:blipFill>
        <p:spPr>
          <a:xfrm>
            <a:off x="-1825966" y="1417638"/>
            <a:ext cx="8614395" cy="4737585"/>
          </a:xfrm>
        </p:spPr>
      </p:pic>
      <p:sp>
        <p:nvSpPr>
          <p:cNvPr id="5" name="TextBox 4"/>
          <p:cNvSpPr txBox="1"/>
          <p:nvPr/>
        </p:nvSpPr>
        <p:spPr>
          <a:xfrm>
            <a:off x="4929939" y="1417638"/>
            <a:ext cx="3716979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• Invited at to NYIT for a banquet</a:t>
            </a:r>
          </a:p>
          <a:p>
            <a:r>
              <a:rPr lang="en-US" sz="3200" dirty="0" smtClean="0"/>
              <a:t>• Thought I’d meet an investor for my magazine</a:t>
            </a:r>
          </a:p>
          <a:p>
            <a:r>
              <a:rPr lang="en-US" sz="3200" dirty="0" smtClean="0"/>
              <a:t>• Instead restarted my teaching career</a:t>
            </a:r>
          </a:p>
          <a:p>
            <a:r>
              <a:rPr lang="en-US" sz="3200" dirty="0" smtClean="0"/>
              <a:t>•”Do you want to be responsible for every typo?”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12386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1891</Words>
  <Application>Microsoft Macintosh PowerPoint</Application>
  <PresentationFormat>On-screen Show (4:3)</PresentationFormat>
  <Paragraphs>186</Paragraphs>
  <Slides>51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What I Learned Being A Start-up Print Newspaper Adviser</vt:lpstr>
      <vt:lpstr>New York Institute of Technology</vt:lpstr>
      <vt:lpstr>Manhattan Campus</vt:lpstr>
      <vt:lpstr>Main Campus: Old Westbury</vt:lpstr>
      <vt:lpstr>Grew up with college newspapers</vt:lpstr>
      <vt:lpstr>Hofstra Chronicle</vt:lpstr>
      <vt:lpstr>These friendships remain</vt:lpstr>
      <vt:lpstr>At grad school Penn State, ‘85-’86</vt:lpstr>
      <vt:lpstr>The Accidental Advisor</vt:lpstr>
      <vt:lpstr>Then about 2 years later….</vt:lpstr>
      <vt:lpstr>Adviser Track Proved Invaluable</vt:lpstr>
      <vt:lpstr>Print or Digital?</vt:lpstr>
      <vt:lpstr>My Goal: These Students</vt:lpstr>
      <vt:lpstr>The Very Real Possibility</vt:lpstr>
      <vt:lpstr>Are these your journalism students?</vt:lpstr>
      <vt:lpstr>My Concern: Enough Interest?</vt:lpstr>
      <vt:lpstr>What to call it?</vt:lpstr>
      <vt:lpstr>A Chinese grad student Jing with newspaper experience:</vt:lpstr>
      <vt:lpstr>A ‘Newspaper Lab’ Creation</vt:lpstr>
      <vt:lpstr>Game Plan: Get Buy-Ins</vt:lpstr>
      <vt:lpstr>Make the rounds at both campuses </vt:lpstr>
      <vt:lpstr>Advised to “Avoid Controversy”</vt:lpstr>
      <vt:lpstr>Staffing concerns</vt:lpstr>
      <vt:lpstr>Bought Two Books in late May</vt:lpstr>
      <vt:lpstr>By early June, green light</vt:lpstr>
      <vt:lpstr>Budget: Ask for more – use it or lose it</vt:lpstr>
      <vt:lpstr>First Class 9/13/16: Simply Magical</vt:lpstr>
      <vt:lpstr>Wish there was a film crew </vt:lpstr>
      <vt:lpstr>Two Co-Editors Emerged</vt:lpstr>
      <vt:lpstr>Voting on a Name, an Aha Moment</vt:lpstr>
      <vt:lpstr>Class 2: Staff photo, logo </vt:lpstr>
      <vt:lpstr>Setting Up Beats, Off/On-campus</vt:lpstr>
      <vt:lpstr>“He Makes How Much!?!”</vt:lpstr>
      <vt:lpstr>Very next morning, faculty memo </vt:lpstr>
      <vt:lpstr>We set up copy-flow system, but…</vt:lpstr>
      <vt:lpstr>Production Editor at Breaking Point</vt:lpstr>
      <vt:lpstr>First issue Published Oct. 17, 2016</vt:lpstr>
      <vt:lpstr>Simultaneously Put Up a Website</vt:lpstr>
      <vt:lpstr>The Globe Gets Some Recognition</vt:lpstr>
      <vt:lpstr>The morning after the election</vt:lpstr>
      <vt:lpstr>NYIT Across from Trump Hotel</vt:lpstr>
      <vt:lpstr>Questions about the Protester</vt:lpstr>
      <vt:lpstr>Issue #2 finally published Nov. 23</vt:lpstr>
      <vt:lpstr>Motivation tactics</vt:lpstr>
      <vt:lpstr>Issue #3: akin to childbirth</vt:lpstr>
      <vt:lpstr>From strangers to beer bong…</vt:lpstr>
      <vt:lpstr>Mission Accomplished: 3 issues</vt:lpstr>
      <vt:lpstr>Manhattan Globe, v.2 </vt:lpstr>
      <vt:lpstr>Funding the Beast</vt:lpstr>
      <vt:lpstr>Round Two</vt:lpstr>
      <vt:lpstr>Questions, comments?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 Learned Being A Start-up Print Newspaper Adviser</dc:title>
  <dc:creator>Larry Jaffee</dc:creator>
  <cp:lastModifiedBy>Larry Jaffee</cp:lastModifiedBy>
  <cp:revision>112</cp:revision>
  <dcterms:created xsi:type="dcterms:W3CDTF">2017-02-19T00:48:43Z</dcterms:created>
  <dcterms:modified xsi:type="dcterms:W3CDTF">2017-09-10T21:40:47Z</dcterms:modified>
</cp:coreProperties>
</file>